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8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1" r:id="rId16"/>
    <p:sldId id="268" r:id="rId17"/>
    <p:sldId id="269" r:id="rId18"/>
    <p:sldId id="270" r:id="rId19"/>
    <p:sldId id="271" r:id="rId20"/>
    <p:sldId id="290" r:id="rId21"/>
    <p:sldId id="273" r:id="rId22"/>
    <p:sldId id="274" r:id="rId23"/>
    <p:sldId id="275" r:id="rId24"/>
    <p:sldId id="276" r:id="rId25"/>
    <p:sldId id="277" r:id="rId26"/>
    <p:sldId id="286" r:id="rId27"/>
    <p:sldId id="287" r:id="rId28"/>
    <p:sldId id="278" r:id="rId29"/>
    <p:sldId id="279" r:id="rId30"/>
    <p:sldId id="280" r:id="rId31"/>
    <p:sldId id="281" r:id="rId32"/>
    <p:sldId id="283" r:id="rId33"/>
    <p:sldId id="282" r:id="rId34"/>
    <p:sldId id="285" r:id="rId35"/>
    <p:sldId id="284" r:id="rId36"/>
  </p:sldIdLst>
  <p:sldSz cx="24384000" cy="13716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anumSquare Neo OTF" panose="020B0600000101010101" charset="-127"/>
      <p:regular r:id="rId41"/>
    </p:embeddedFont>
    <p:embeddedFont>
      <p:font typeface="NanumSquare Neo OTF Bold" panose="020B0600000101010101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티머니 둥근바람 Regular" panose="02050503000000000000" pitchFamily="18" charset="-12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BD3"/>
    <a:srgbClr val="61677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5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sv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Scaling docker containers"/>
          <p:cNvSpPr/>
          <p:nvPr/>
        </p:nvSpPr>
        <p:spPr>
          <a:xfrm>
            <a:off x="6005077" y="4687724"/>
            <a:ext cx="12373847" cy="8261716"/>
          </a:xfrm>
          <a:custGeom>
            <a:avLst/>
            <a:gdLst/>
            <a:ahLst/>
            <a:cxnLst/>
            <a:rect l="l" t="t" r="r" b="b"/>
            <a:pathLst>
              <a:path w="12373847" h="8261716">
                <a:moveTo>
                  <a:pt x="0" y="0"/>
                </a:moveTo>
                <a:lnTo>
                  <a:pt x="12373846" y="0"/>
                </a:lnTo>
                <a:lnTo>
                  <a:pt x="12373846" y="8261716"/>
                </a:lnTo>
                <a:lnTo>
                  <a:pt x="0" y="826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52" t="-4035" r="-266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트래픽이 많아져도 빠른 대응이 가능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</p:txBody>
      </p:sp>
      <p:sp>
        <p:nvSpPr>
          <p:cNvPr id="6" name="Freeform 6" descr="Consistency with docker containers"/>
          <p:cNvSpPr/>
          <p:nvPr/>
        </p:nvSpPr>
        <p:spPr>
          <a:xfrm>
            <a:off x="5347703" y="3506624"/>
            <a:ext cx="13688593" cy="9971614"/>
          </a:xfrm>
          <a:custGeom>
            <a:avLst/>
            <a:gdLst/>
            <a:ahLst/>
            <a:cxnLst/>
            <a:rect l="l" t="t" r="r" b="b"/>
            <a:pathLst>
              <a:path w="13688593" h="9971614">
                <a:moveTo>
                  <a:pt x="0" y="0"/>
                </a:moveTo>
                <a:lnTo>
                  <a:pt x="13688594" y="0"/>
                </a:lnTo>
                <a:lnTo>
                  <a:pt x="13688594" y="9971614"/>
                </a:lnTo>
                <a:lnTo>
                  <a:pt x="0" y="997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</p:txBody>
      </p:sp>
      <p:sp>
        <p:nvSpPr>
          <p:cNvPr id="6" name="Freeform 6" descr="Scaling docker with business"/>
          <p:cNvSpPr/>
          <p:nvPr/>
        </p:nvSpPr>
        <p:spPr>
          <a:xfrm>
            <a:off x="6571528" y="4045647"/>
            <a:ext cx="11240945" cy="9204594"/>
          </a:xfrm>
          <a:custGeom>
            <a:avLst/>
            <a:gdLst/>
            <a:ahLst/>
            <a:cxnLst/>
            <a:rect l="l" t="t" r="r" b="b"/>
            <a:pathLst>
              <a:path w="11240945" h="9204594">
                <a:moveTo>
                  <a:pt x="0" y="0"/>
                </a:moveTo>
                <a:lnTo>
                  <a:pt x="11240944" y="0"/>
                </a:lnTo>
                <a:lnTo>
                  <a:pt x="11240944" y="9204594"/>
                </a:lnTo>
                <a:lnTo>
                  <a:pt x="0" y="9204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33" r="-21289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한 대의 물리 서버에 여러가지 서비스 배포 가능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353800" y="3505200"/>
            <a:ext cx="11551823" cy="9024862"/>
          </a:xfrm>
          <a:custGeom>
            <a:avLst/>
            <a:gdLst/>
            <a:ahLst/>
            <a:cxnLst/>
            <a:rect l="l" t="t" r="r" b="b"/>
            <a:pathLst>
              <a:path w="11551823" h="9024862">
                <a:moveTo>
                  <a:pt x="0" y="0"/>
                </a:moveTo>
                <a:lnTo>
                  <a:pt x="11551823" y="0"/>
                </a:lnTo>
                <a:lnTo>
                  <a:pt x="11551823" y="9024862"/>
                </a:lnTo>
                <a:lnTo>
                  <a:pt x="0" y="902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그룹 11"/>
          <p:cNvGrpSpPr/>
          <p:nvPr/>
        </p:nvGrpSpPr>
        <p:grpSpPr>
          <a:xfrm>
            <a:off x="14733149" y="4114800"/>
            <a:ext cx="4793124" cy="4902914"/>
            <a:chOff x="15095918" y="3912006"/>
            <a:chExt cx="4793124" cy="4902914"/>
          </a:xfrm>
        </p:grpSpPr>
        <p:grpSp>
          <p:nvGrpSpPr>
            <p:cNvPr id="6" name="Group 6"/>
            <p:cNvGrpSpPr/>
            <p:nvPr/>
          </p:nvGrpSpPr>
          <p:grpSpPr>
            <a:xfrm>
              <a:off x="15095918" y="3912006"/>
              <a:ext cx="4793124" cy="4902914"/>
              <a:chOff x="0" y="0"/>
              <a:chExt cx="6390832" cy="65372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195416" cy="3195416"/>
              </a:xfrm>
              <a:custGeom>
                <a:avLst/>
                <a:gdLst/>
                <a:ahLst/>
                <a:cxnLst/>
                <a:rect l="l" t="t" r="r" b="b"/>
                <a:pathLst>
                  <a:path w="3195416" h="3195416">
                    <a:moveTo>
                      <a:pt x="0" y="0"/>
                    </a:moveTo>
                    <a:lnTo>
                      <a:pt x="3195416" y="0"/>
                    </a:lnTo>
                    <a:lnTo>
                      <a:pt x="3195416" y="3195416"/>
                    </a:lnTo>
                    <a:lnTo>
                      <a:pt x="0" y="31954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3195416" y="0"/>
                <a:ext cx="3195416" cy="3195416"/>
              </a:xfrm>
              <a:custGeom>
                <a:avLst/>
                <a:gdLst/>
                <a:ahLst/>
                <a:cxnLst/>
                <a:rect l="l" t="t" r="r" b="b"/>
                <a:pathLst>
                  <a:path w="3195416" h="3195416">
                    <a:moveTo>
                      <a:pt x="0" y="0"/>
                    </a:moveTo>
                    <a:lnTo>
                      <a:pt x="3195416" y="0"/>
                    </a:lnTo>
                    <a:lnTo>
                      <a:pt x="3195416" y="3195416"/>
                    </a:lnTo>
                    <a:lnTo>
                      <a:pt x="0" y="31954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3341802"/>
                <a:ext cx="3195416" cy="3195416"/>
              </a:xfrm>
              <a:custGeom>
                <a:avLst/>
                <a:gdLst/>
                <a:ahLst/>
                <a:cxnLst/>
                <a:rect l="l" t="t" r="r" b="b"/>
                <a:pathLst>
                  <a:path w="3195416" h="3195416">
                    <a:moveTo>
                      <a:pt x="0" y="0"/>
                    </a:moveTo>
                    <a:lnTo>
                      <a:pt x="3195416" y="0"/>
                    </a:lnTo>
                    <a:lnTo>
                      <a:pt x="3195416" y="3195416"/>
                    </a:lnTo>
                    <a:lnTo>
                      <a:pt x="0" y="31954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195416" y="3341802"/>
                <a:ext cx="3195416" cy="3195416"/>
              </a:xfrm>
              <a:custGeom>
                <a:avLst/>
                <a:gdLst/>
                <a:ahLst/>
                <a:cxnLst/>
                <a:rect l="l" t="t" r="r" b="b"/>
                <a:pathLst>
                  <a:path w="3195416" h="3195416">
                    <a:moveTo>
                      <a:pt x="0" y="0"/>
                    </a:moveTo>
                    <a:lnTo>
                      <a:pt x="3195416" y="0"/>
                    </a:lnTo>
                    <a:lnTo>
                      <a:pt x="3195416" y="3195416"/>
                    </a:lnTo>
                    <a:lnTo>
                      <a:pt x="0" y="31954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pic>
          <p:nvPicPr>
            <p:cNvPr id="1026" name="Picture 2" descr="파이썬 - 무료 심벌 마크개 아이콘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6436" y="5029200"/>
              <a:ext cx="714392" cy="714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act original wordmark&quot; Icon - Download for free – Iconduck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7288" y="4979906"/>
              <a:ext cx="612002" cy="7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Mysql 로고 - 소셜 미디어 및 로고 아이콘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8585" y="7561280"/>
              <a:ext cx="12954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ile:Jenkins logo.svg - Wikimedia Common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8398" y="7366192"/>
              <a:ext cx="751631" cy="103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3" name="Freeform 3"/>
          <p:cNvSpPr/>
          <p:nvPr/>
        </p:nvSpPr>
        <p:spPr>
          <a:xfrm>
            <a:off x="8839200" y="4494459"/>
            <a:ext cx="6955220" cy="7591696"/>
          </a:xfrm>
          <a:custGeom>
            <a:avLst/>
            <a:gdLst/>
            <a:ahLst/>
            <a:cxnLst/>
            <a:rect l="l" t="t" r="r" b="b"/>
            <a:pathLst>
              <a:path w="18812832" h="9185953">
                <a:moveTo>
                  <a:pt x="0" y="0"/>
                </a:moveTo>
                <a:lnTo>
                  <a:pt x="18812832" y="0"/>
                </a:lnTo>
                <a:lnTo>
                  <a:pt x="18812832" y="9185953"/>
                </a:lnTo>
                <a:lnTo>
                  <a:pt x="0" y="91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23543" r="2"/>
            </a:stretch>
          </a:blipFill>
        </p:spPr>
      </p:sp>
      <p:sp>
        <p:nvSpPr>
          <p:cNvPr id="6" name="Freeform 3"/>
          <p:cNvSpPr/>
          <p:nvPr/>
        </p:nvSpPr>
        <p:spPr>
          <a:xfrm>
            <a:off x="16611600" y="4494459"/>
            <a:ext cx="6990248" cy="7591696"/>
          </a:xfrm>
          <a:custGeom>
            <a:avLst/>
            <a:gdLst/>
            <a:ahLst/>
            <a:cxnLst/>
            <a:rect l="l" t="t" r="r" b="b"/>
            <a:pathLst>
              <a:path w="18812832" h="9185953">
                <a:moveTo>
                  <a:pt x="0" y="0"/>
                </a:moveTo>
                <a:lnTo>
                  <a:pt x="18812832" y="0"/>
                </a:lnTo>
                <a:lnTo>
                  <a:pt x="18812832" y="9185953"/>
                </a:lnTo>
                <a:lnTo>
                  <a:pt x="0" y="91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" r="-122422"/>
            </a:stretch>
          </a:blipFill>
        </p:spPr>
      </p:sp>
      <p:grpSp>
        <p:nvGrpSpPr>
          <p:cNvPr id="13" name="그룹 12"/>
          <p:cNvGrpSpPr/>
          <p:nvPr/>
        </p:nvGrpSpPr>
        <p:grpSpPr>
          <a:xfrm>
            <a:off x="1031772" y="8729548"/>
            <a:ext cx="6990248" cy="3356607"/>
            <a:chOff x="10899334" y="1952107"/>
            <a:chExt cx="8458200" cy="4061495"/>
          </a:xfrm>
        </p:grpSpPr>
        <p:sp>
          <p:nvSpPr>
            <p:cNvPr id="9" name="Freeform 3"/>
            <p:cNvSpPr/>
            <p:nvPr/>
          </p:nvSpPr>
          <p:spPr>
            <a:xfrm>
              <a:off x="10899334" y="3223531"/>
              <a:ext cx="8458200" cy="2790071"/>
            </a:xfrm>
            <a:custGeom>
              <a:avLst/>
              <a:gdLst/>
              <a:ahLst/>
              <a:cxnLst/>
              <a:rect l="l" t="t" r="r" b="b"/>
              <a:pathLst>
                <a:path w="18812832" h="9185953">
                  <a:moveTo>
                    <a:pt x="0" y="0"/>
                  </a:moveTo>
                  <a:lnTo>
                    <a:pt x="18812832" y="0"/>
                  </a:lnTo>
                  <a:lnTo>
                    <a:pt x="18812832" y="9185953"/>
                  </a:lnTo>
                  <a:lnTo>
                    <a:pt x="0" y="9185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1" t="-229237" r="-122422"/>
              </a:stretch>
            </a:blipFill>
          </p:spPr>
        </p:sp>
        <p:sp>
          <p:nvSpPr>
            <p:cNvPr id="10" name="모서리가 둥근 직사각형 9"/>
            <p:cNvSpPr/>
            <p:nvPr/>
          </p:nvSpPr>
          <p:spPr>
            <a:xfrm>
              <a:off x="11227982" y="1952107"/>
              <a:ext cx="2215269" cy="1119024"/>
            </a:xfrm>
            <a:prstGeom prst="roundRect">
              <a:avLst/>
            </a:prstGeom>
            <a:solidFill>
              <a:srgbClr val="5E9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NanumSquare Neo OTF Bold" panose="020B0600000101010101" charset="-127"/>
                  <a:ea typeface="NanumSquare Neo OTF Bold" panose="020B0600000101010101" charset="-127"/>
                </a:rPr>
                <a:t>APP</a:t>
              </a:r>
              <a:endParaRPr lang="ko-KR" altLang="en-US" sz="2800" dirty="0">
                <a:latin typeface="NanumSquare Neo OTF Bold" panose="020B0600000101010101" charset="-127"/>
                <a:ea typeface="NanumSquare Neo OTF Bold" panose="020B0600000101010101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4020800" y="1952107"/>
              <a:ext cx="2215269" cy="1119024"/>
            </a:xfrm>
            <a:prstGeom prst="roundRect">
              <a:avLst/>
            </a:prstGeom>
            <a:solidFill>
              <a:srgbClr val="5E9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NanumSquare Neo OTF Bold" panose="020B0600000101010101" charset="-127"/>
                  <a:ea typeface="NanumSquare Neo OTF Bold" panose="020B0600000101010101" charset="-127"/>
                </a:rPr>
                <a:t>APP</a:t>
              </a:r>
              <a:endParaRPr lang="ko-KR" altLang="en-US" sz="2800" dirty="0">
                <a:latin typeface="NanumSquare Neo OTF Bold" panose="020B0600000101010101" charset="-127"/>
                <a:ea typeface="NanumSquare Neo OTF Bold" panose="020B0600000101010101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813618" y="1952107"/>
              <a:ext cx="2215269" cy="1119024"/>
            </a:xfrm>
            <a:prstGeom prst="roundRect">
              <a:avLst/>
            </a:prstGeom>
            <a:solidFill>
              <a:srgbClr val="5E9B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NanumSquare Neo OTF Bold" panose="020B0600000101010101" charset="-127"/>
                  <a:ea typeface="NanumSquare Neo OTF Bold" panose="020B0600000101010101" charset="-127"/>
                </a:rPr>
                <a:t>APP</a:t>
              </a:r>
              <a:endParaRPr lang="ko-KR" altLang="en-US" sz="2800" dirty="0">
                <a:latin typeface="NanumSquare Neo OTF Bold" panose="020B0600000101010101" charset="-127"/>
                <a:ea typeface="NanumSquare Neo OTF Bold" panose="020B0600000101010101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37590" y="4749225"/>
            <a:ext cx="4778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NanumSquare Neo OTF Bold" panose="020B0600000101010101" charset="-127"/>
                <a:ea typeface="NanumSquare Neo OTF Bold" panose="020B0600000101010101" charset="-127"/>
              </a:rPr>
              <a:t>Traditional System</a:t>
            </a:r>
            <a:endParaRPr lang="ko-KR" altLang="en-US" sz="3200" dirty="0">
              <a:latin typeface="NanumSquare Neo OTF Bold" panose="020B0600000101010101" charset="-127"/>
              <a:ea typeface="NanumSquare Neo OTF Bold" panose="020B0600000101010101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pic>
        <p:nvPicPr>
          <p:cNvPr id="1026" name="Picture 2" descr="도커와 가상머신, 그리고 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52" y="4648200"/>
            <a:ext cx="18966565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9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1371600" y="6775073"/>
            <a:ext cx="5915360" cy="6423421"/>
          </a:xfrm>
          <a:custGeom>
            <a:avLst/>
            <a:gdLst/>
            <a:ahLst/>
            <a:cxnLst/>
            <a:rect l="l" t="t" r="r" b="b"/>
            <a:pathLst>
              <a:path w="5915360" h="6423421">
                <a:moveTo>
                  <a:pt x="0" y="0"/>
                </a:moveTo>
                <a:lnTo>
                  <a:pt x="5915360" y="0"/>
                </a:lnTo>
                <a:lnTo>
                  <a:pt x="5915360" y="6423422"/>
                </a:lnTo>
                <a:lnTo>
                  <a:pt x="0" y="642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38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하이퍼바이저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: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물리적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호스트에서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가상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머신을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수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있게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해주는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소프트웨어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Windows/Linux 등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선택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시간이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길고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GB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머신마다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OS가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존재하여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무겁고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Host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부하를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줄 수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있다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일반적으로는 Linux 환경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짧고, MB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 위에 Docker 엔진이 컨테이너를 커널 수준으로 분리하여 사용하기 때문에 가볍다.</a:t>
            </a:r>
          </a:p>
        </p:txBody>
      </p:sp>
      <p:sp>
        <p:nvSpPr>
          <p:cNvPr id="6" name="Freeform 6"/>
          <p:cNvSpPr/>
          <p:nvPr/>
        </p:nvSpPr>
        <p:spPr>
          <a:xfrm>
            <a:off x="1371600" y="6858000"/>
            <a:ext cx="5994919" cy="6423421"/>
          </a:xfrm>
          <a:custGeom>
            <a:avLst/>
            <a:gdLst/>
            <a:ahLst/>
            <a:cxnLst/>
            <a:rect l="l" t="t" r="r" b="b"/>
            <a:pathLst>
              <a:path w="5994919" h="6423421">
                <a:moveTo>
                  <a:pt x="0" y="0"/>
                </a:moveTo>
                <a:lnTo>
                  <a:pt x="5994919" y="0"/>
                </a:lnTo>
                <a:lnTo>
                  <a:pt x="5994919" y="6423421"/>
                </a:lnTo>
                <a:lnTo>
                  <a:pt x="0" y="642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438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수명주기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2378776" y="2976399"/>
            <a:ext cx="19626449" cy="9969938"/>
          </a:xfrm>
          <a:custGeom>
            <a:avLst/>
            <a:gdLst/>
            <a:ahLst/>
            <a:cxnLst/>
            <a:rect l="l" t="t" r="r" b="b"/>
            <a:pathLst>
              <a:path w="19626449" h="9969938">
                <a:moveTo>
                  <a:pt x="0" y="0"/>
                </a:moveTo>
                <a:lnTo>
                  <a:pt x="19626448" y="0"/>
                </a:lnTo>
                <a:lnTo>
                  <a:pt x="19626448" y="9969938"/>
                </a:lnTo>
                <a:lnTo>
                  <a:pt x="0" y="996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600" y="400400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455368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078358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코드, 라이브러리, 런타임 환경 등 컨테이너 실행에 필요한 모든 파일과 설정들을 포함한 템플릿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15688" y="4550618"/>
            <a:ext cx="21152624" cy="1760689"/>
            <a:chOff x="0" y="0"/>
            <a:chExt cx="4178296" cy="3477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8296" cy="347790"/>
            </a:xfrm>
            <a:custGeom>
              <a:avLst/>
              <a:gdLst/>
              <a:ahLst/>
              <a:cxnLst/>
              <a:rect l="l" t="t" r="r" b="b"/>
              <a:pathLst>
                <a:path w="4178296" h="347790">
                  <a:moveTo>
                    <a:pt x="5490" y="0"/>
                  </a:moveTo>
                  <a:lnTo>
                    <a:pt x="4172806" y="0"/>
                  </a:lnTo>
                  <a:cubicBezTo>
                    <a:pt x="4175838" y="0"/>
                    <a:pt x="4178296" y="2458"/>
                    <a:pt x="4178296" y="5490"/>
                  </a:cubicBezTo>
                  <a:lnTo>
                    <a:pt x="4178296" y="342300"/>
                  </a:lnTo>
                  <a:cubicBezTo>
                    <a:pt x="4178296" y="345332"/>
                    <a:pt x="4175838" y="347790"/>
                    <a:pt x="4172806" y="347790"/>
                  </a:cubicBezTo>
                  <a:lnTo>
                    <a:pt x="5490" y="347790"/>
                  </a:lnTo>
                  <a:cubicBezTo>
                    <a:pt x="2458" y="347790"/>
                    <a:pt x="0" y="345332"/>
                    <a:pt x="0" y="342300"/>
                  </a:cubicBezTo>
                  <a:lnTo>
                    <a:pt x="0" y="5490"/>
                  </a:lnTo>
                  <a:cubicBezTo>
                    <a:pt x="0" y="2458"/>
                    <a:pt x="2458" y="0"/>
                    <a:pt x="5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C596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4178296" cy="519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76377" y="3639393"/>
            <a:ext cx="383124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3424679" y="8305800"/>
            <a:ext cx="1718981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ko-KR" altLang="en-US" sz="4500" spc="-58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 때 빌려 쓰고 반납할 수 있는 작은 컴퓨터를 관리해주는 도구</a:t>
            </a:r>
            <a:endParaRPr lang="en-US" sz="4500" spc="-58" dirty="0">
              <a:solidFill>
                <a:srgbClr val="0070C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411174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04221" y="6284862"/>
            <a:ext cx="13274579" cy="5445031"/>
          </a:xfrm>
          <a:custGeom>
            <a:avLst/>
            <a:gdLst/>
            <a:ahLst/>
            <a:cxnLst/>
            <a:rect l="l" t="t" r="r" b="b"/>
            <a:pathLst>
              <a:path w="15990143" h="6270381">
                <a:moveTo>
                  <a:pt x="0" y="0"/>
                </a:moveTo>
                <a:lnTo>
                  <a:pt x="15990143" y="0"/>
                </a:lnTo>
                <a:lnTo>
                  <a:pt x="15990143" y="6270381"/>
                </a:lnTo>
                <a:lnTo>
                  <a:pt x="0" y="627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용도로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작성하는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파일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베이스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구성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설정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명령어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단계가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순차적으로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정의되어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일관되게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빌드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9420" y="6322962"/>
            <a:ext cx="6477000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export </a:t>
            </a:r>
            <a:r>
              <a:rPr lang="ko-KR" altLang="en-US" dirty="0" smtClean="0"/>
              <a:t>GO_VERSION</a:t>
            </a:r>
            <a:r>
              <a:rPr lang="ko-KR" altLang="en-US" dirty="0"/>
              <a:t>="</a:t>
            </a:r>
            <a:r>
              <a:rPr lang="ko-KR" altLang="en-US" dirty="0" smtClean="0"/>
              <a:t>1.20"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sudo</a:t>
            </a:r>
            <a:r>
              <a:rPr lang="ko-KR" altLang="en-US" dirty="0" smtClean="0"/>
              <a:t> </a:t>
            </a:r>
            <a:r>
              <a:rPr lang="ko-KR" altLang="en-US" dirty="0" err="1"/>
              <a:t>rm</a:t>
            </a:r>
            <a:r>
              <a:rPr lang="ko-KR" altLang="en-US" dirty="0"/>
              <a:t> -</a:t>
            </a:r>
            <a:r>
              <a:rPr lang="ko-KR" altLang="en-US" dirty="0" err="1"/>
              <a:t>rf</a:t>
            </a:r>
            <a:r>
              <a:rPr lang="ko-KR" altLang="en-US" dirty="0"/>
              <a:t> 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local</a:t>
            </a:r>
            <a:r>
              <a:rPr lang="ko-KR" altLang="en-US" dirty="0"/>
              <a:t>/</a:t>
            </a:r>
            <a:r>
              <a:rPr lang="ko-KR" altLang="en-US" dirty="0" err="1"/>
              <a:t>go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 smtClean="0"/>
              <a:t>wget</a:t>
            </a:r>
            <a:r>
              <a:rPr lang="ko-KR" altLang="en-US" dirty="0" smtClean="0"/>
              <a:t> </a:t>
            </a:r>
            <a:r>
              <a:rPr lang="ko-KR" altLang="en-US" dirty="0"/>
              <a:t>https://golang.org/dl/go$GO_VERSION.linux-amd64.tar.gz</a:t>
            </a:r>
          </a:p>
          <a:p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tar</a:t>
            </a:r>
            <a:r>
              <a:rPr lang="ko-KR" altLang="en-US" dirty="0"/>
              <a:t> -C 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local</a:t>
            </a:r>
            <a:r>
              <a:rPr lang="ko-KR" altLang="en-US" dirty="0"/>
              <a:t> -</a:t>
            </a:r>
            <a:r>
              <a:rPr lang="ko-KR" altLang="en-US" dirty="0" err="1"/>
              <a:t>xzf</a:t>
            </a:r>
            <a:r>
              <a:rPr lang="ko-KR" altLang="en-US" dirty="0"/>
              <a:t> go$GO_VERSION.linux-amd64.tar.gz</a:t>
            </a:r>
          </a:p>
          <a:p>
            <a:endParaRPr lang="ko-KR" altLang="en-US" dirty="0"/>
          </a:p>
          <a:p>
            <a:r>
              <a:rPr lang="ko-KR" altLang="en-US" dirty="0" err="1" smtClean="0"/>
              <a:t>echo</a:t>
            </a:r>
            <a:r>
              <a:rPr lang="ko-KR" altLang="en-US" dirty="0" smtClean="0"/>
              <a:t> </a:t>
            </a:r>
            <a:r>
              <a:rPr lang="ko-KR" altLang="en-US" dirty="0"/>
              <a:t>"</a:t>
            </a:r>
            <a:r>
              <a:rPr lang="ko-KR" altLang="en-US" dirty="0" err="1"/>
              <a:t>export</a:t>
            </a:r>
            <a:r>
              <a:rPr lang="ko-KR" altLang="en-US" dirty="0"/>
              <a:t> PATH=\$PATH:/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local</a:t>
            </a:r>
            <a:r>
              <a:rPr lang="ko-KR" altLang="en-US" dirty="0"/>
              <a:t>/</a:t>
            </a:r>
            <a:r>
              <a:rPr lang="ko-KR" altLang="en-US" dirty="0" err="1"/>
              <a:t>go</a:t>
            </a:r>
            <a:r>
              <a:rPr lang="ko-KR" altLang="en-US" dirty="0"/>
              <a:t>/</a:t>
            </a:r>
            <a:r>
              <a:rPr lang="ko-KR" altLang="en-US" dirty="0" err="1"/>
              <a:t>bin</a:t>
            </a:r>
            <a:r>
              <a:rPr lang="ko-KR" altLang="en-US" dirty="0"/>
              <a:t>" &gt;&gt; ~/.</a:t>
            </a:r>
            <a:r>
              <a:rPr lang="ko-KR" altLang="en-US" dirty="0" err="1"/>
              <a:t>profile</a:t>
            </a:r>
            <a:endParaRPr lang="ko-KR" altLang="en-US" dirty="0"/>
          </a:p>
          <a:p>
            <a:r>
              <a:rPr lang="ko-KR" altLang="en-US" dirty="0" err="1"/>
              <a:t>echo</a:t>
            </a:r>
            <a:r>
              <a:rPr lang="ko-KR" altLang="en-US" dirty="0"/>
              <a:t> "</a:t>
            </a:r>
            <a:r>
              <a:rPr lang="ko-KR" altLang="en-US" dirty="0" err="1"/>
              <a:t>export</a:t>
            </a:r>
            <a:r>
              <a:rPr lang="ko-KR" altLang="en-US" dirty="0"/>
              <a:t> GOPATH=\$HOME/</a:t>
            </a:r>
            <a:r>
              <a:rPr lang="ko-KR" altLang="en-US" dirty="0" err="1"/>
              <a:t>go</a:t>
            </a:r>
            <a:r>
              <a:rPr lang="ko-KR" altLang="en-US" dirty="0"/>
              <a:t>" &gt;&gt; ~/.</a:t>
            </a:r>
            <a:r>
              <a:rPr lang="ko-KR" altLang="en-US" dirty="0" err="1"/>
              <a:t>profile</a:t>
            </a:r>
            <a:endParaRPr lang="ko-KR" altLang="en-US" dirty="0"/>
          </a:p>
          <a:p>
            <a:r>
              <a:rPr lang="ko-KR" altLang="en-US" dirty="0" err="1"/>
              <a:t>echo</a:t>
            </a:r>
            <a:r>
              <a:rPr lang="ko-KR" altLang="en-US" dirty="0"/>
              <a:t> "</a:t>
            </a:r>
            <a:r>
              <a:rPr lang="ko-KR" altLang="en-US" dirty="0" err="1"/>
              <a:t>export</a:t>
            </a:r>
            <a:r>
              <a:rPr lang="ko-KR" altLang="en-US" dirty="0"/>
              <a:t> PATH=\$PATH:\$GOPATH/</a:t>
            </a:r>
            <a:r>
              <a:rPr lang="ko-KR" altLang="en-US" dirty="0" err="1"/>
              <a:t>bin</a:t>
            </a:r>
            <a:r>
              <a:rPr lang="ko-KR" altLang="en-US" dirty="0"/>
              <a:t>" &gt;&gt; ~/.</a:t>
            </a:r>
            <a:r>
              <a:rPr lang="ko-KR" altLang="en-US" dirty="0" err="1"/>
              <a:t>profile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 smtClean="0"/>
              <a:t>source</a:t>
            </a:r>
            <a:r>
              <a:rPr lang="ko-KR" altLang="en-US" dirty="0" smtClean="0"/>
              <a:t> </a:t>
            </a:r>
            <a:r>
              <a:rPr lang="ko-KR" altLang="en-US" dirty="0"/>
              <a:t>~/.</a:t>
            </a:r>
            <a:r>
              <a:rPr lang="ko-KR" altLang="en-US" dirty="0" err="1" smtClean="0"/>
              <a:t>profile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rm</a:t>
            </a:r>
            <a:r>
              <a:rPr lang="ko-KR" altLang="en-US" dirty="0" smtClean="0"/>
              <a:t> go$GO_VERSION.linux-amd64.tar.gz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cd /</a:t>
            </a:r>
            <a:r>
              <a:rPr lang="en-US" altLang="ko-KR" dirty="0" err="1" smtClean="0"/>
              <a:t>src</a:t>
            </a:r>
            <a:endParaRPr lang="en-US" altLang="ko-KR" dirty="0" smtClean="0"/>
          </a:p>
          <a:p>
            <a:r>
              <a:rPr lang="en-US" altLang="ko-KR" dirty="0" smtClean="0"/>
              <a:t>go mod download</a:t>
            </a:r>
          </a:p>
          <a:p>
            <a:r>
              <a:rPr lang="en-US" altLang="ko-KR" dirty="0" smtClean="0"/>
              <a:t>go build –o /bin/client ./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/client</a:t>
            </a:r>
          </a:p>
          <a:p>
            <a:r>
              <a:rPr lang="en-US" altLang="ko-KR" dirty="0" smtClean="0"/>
              <a:t>go build –o /bin/server ./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/server </a:t>
            </a:r>
            <a:endParaRPr lang="en-US" altLang="ko-KR" dirty="0"/>
          </a:p>
        </p:txBody>
      </p:sp>
      <p:pic>
        <p:nvPicPr>
          <p:cNvPr id="2050" name="Picture 2" descr="CMD Terminal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9" y="5742335"/>
            <a:ext cx="870186" cy="7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8"/>
          <p:cNvSpPr txBox="1"/>
          <p:nvPr/>
        </p:nvSpPr>
        <p:spPr>
          <a:xfrm>
            <a:off x="4267199" y="5981179"/>
            <a:ext cx="2590801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 algn="ctr"/>
            <a:r>
              <a:rPr lang="en-US" sz="20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Terminal</a:t>
            </a:r>
            <a:endParaRPr lang="en-US" sz="20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3" name="Freeform 5"/>
          <p:cNvSpPr/>
          <p:nvPr/>
        </p:nvSpPr>
        <p:spPr>
          <a:xfrm>
            <a:off x="6957290" y="8700741"/>
            <a:ext cx="646931" cy="511032"/>
          </a:xfrm>
          <a:custGeom>
            <a:avLst/>
            <a:gdLst/>
            <a:ahLst/>
            <a:cxnLst/>
            <a:rect l="l" t="t" r="r" b="b"/>
            <a:pathLst>
              <a:path w="1425454" h="949709">
                <a:moveTo>
                  <a:pt x="0" y="0"/>
                </a:moveTo>
                <a:lnTo>
                  <a:pt x="1425454" y="0"/>
                </a:lnTo>
                <a:lnTo>
                  <a:pt x="1425454" y="949709"/>
                </a:lnTo>
                <a:lnTo>
                  <a:pt x="0" y="9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/>
          <p:cNvSpPr/>
          <p:nvPr/>
        </p:nvSpPr>
        <p:spPr>
          <a:xfrm>
            <a:off x="20955000" y="8700741"/>
            <a:ext cx="646931" cy="511032"/>
          </a:xfrm>
          <a:custGeom>
            <a:avLst/>
            <a:gdLst/>
            <a:ahLst/>
            <a:cxnLst/>
            <a:rect l="l" t="t" r="r" b="b"/>
            <a:pathLst>
              <a:path w="1425454" h="949709">
                <a:moveTo>
                  <a:pt x="0" y="0"/>
                </a:moveTo>
                <a:lnTo>
                  <a:pt x="1425454" y="0"/>
                </a:lnTo>
                <a:lnTo>
                  <a:pt x="1425454" y="949709"/>
                </a:lnTo>
                <a:lnTo>
                  <a:pt x="0" y="9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 descr="초보를 위한 도커 안내서 - 도커란 무엇인가?"/>
          <p:cNvSpPr/>
          <p:nvPr/>
        </p:nvSpPr>
        <p:spPr>
          <a:xfrm>
            <a:off x="21646601" y="8305800"/>
            <a:ext cx="2574277" cy="1811945"/>
          </a:xfrm>
          <a:custGeom>
            <a:avLst/>
            <a:gdLst/>
            <a:ahLst/>
            <a:cxnLst/>
            <a:rect l="l" t="t" r="r" b="b"/>
            <a:pathLst>
              <a:path w="3702341" h="2744178">
                <a:moveTo>
                  <a:pt x="0" y="0"/>
                </a:moveTo>
                <a:lnTo>
                  <a:pt x="3702341" y="0"/>
                </a:lnTo>
                <a:lnTo>
                  <a:pt x="3702341" y="2744178"/>
                </a:lnTo>
                <a:lnTo>
                  <a:pt x="0" y="2744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232" t="-31842" r="-16336" b="-9408"/>
            </a:stretch>
          </a:blipFill>
        </p:spPr>
      </p:sp>
    </p:spTree>
    <p:extLst>
      <p:ext uri="{BB962C8B-B14F-4D97-AF65-F5344CB8AC3E}">
        <p14:creationId xmlns:p14="http://schemas.microsoft.com/office/powerpoint/2010/main" val="403701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Docker ⎮ Container + RDS 조합 EC2 배포"/>
          <p:cNvSpPr/>
          <p:nvPr/>
        </p:nvSpPr>
        <p:spPr>
          <a:xfrm>
            <a:off x="13730149" y="6107567"/>
            <a:ext cx="7921267" cy="5280845"/>
          </a:xfrm>
          <a:custGeom>
            <a:avLst/>
            <a:gdLst/>
            <a:ahLst/>
            <a:cxnLst/>
            <a:rect l="l" t="t" r="r" b="b"/>
            <a:pathLst>
              <a:path w="7921267" h="5280845">
                <a:moveTo>
                  <a:pt x="0" y="0"/>
                </a:moveTo>
                <a:lnTo>
                  <a:pt x="7921267" y="0"/>
                </a:lnTo>
                <a:lnTo>
                  <a:pt x="7921267" y="5280845"/>
                </a:lnTo>
                <a:lnTo>
                  <a:pt x="0" y="528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" y="4992524"/>
            <a:ext cx="9649384" cy="8062298"/>
          </a:xfrm>
          <a:custGeom>
            <a:avLst/>
            <a:gdLst/>
            <a:ahLst/>
            <a:cxnLst/>
            <a:rect l="l" t="t" r="r" b="b"/>
            <a:pathLst>
              <a:path w="9649384" h="8062298">
                <a:moveTo>
                  <a:pt x="0" y="0"/>
                </a:moveTo>
                <a:lnTo>
                  <a:pt x="9649384" y="0"/>
                </a:lnTo>
                <a:lnTo>
                  <a:pt x="9649384" y="8062298"/>
                </a:lnTo>
                <a:lnTo>
                  <a:pt x="0" y="8062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1" t="-15228" r="-73461" b="-71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이미지를 저장하고 배포하는 중앙 저장소(Registry)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Hub는 공개 저장소이며, 개인 또는 조직의 프라이빗 저장소 구축도 가능하다.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86159" y="5409915"/>
            <a:ext cx="2645831" cy="3385700"/>
            <a:chOff x="0" y="0"/>
            <a:chExt cx="522633" cy="6687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633" cy="668780"/>
            </a:xfrm>
            <a:custGeom>
              <a:avLst/>
              <a:gdLst/>
              <a:ahLst/>
              <a:cxnLst/>
              <a:rect l="l" t="t" r="r" b="b"/>
              <a:pathLst>
                <a:path w="522633" h="668780">
                  <a:moveTo>
                    <a:pt x="29261" y="0"/>
                  </a:moveTo>
                  <a:lnTo>
                    <a:pt x="493372" y="0"/>
                  </a:lnTo>
                  <a:cubicBezTo>
                    <a:pt x="509533" y="0"/>
                    <a:pt x="522633" y="13101"/>
                    <a:pt x="522633" y="29261"/>
                  </a:cubicBezTo>
                  <a:lnTo>
                    <a:pt x="522633" y="639519"/>
                  </a:lnTo>
                  <a:cubicBezTo>
                    <a:pt x="522633" y="655680"/>
                    <a:pt x="509533" y="668780"/>
                    <a:pt x="493372" y="668780"/>
                  </a:cubicBezTo>
                  <a:lnTo>
                    <a:pt x="29261" y="668780"/>
                  </a:lnTo>
                  <a:cubicBezTo>
                    <a:pt x="13101" y="668780"/>
                    <a:pt x="0" y="655680"/>
                    <a:pt x="0" y="639519"/>
                  </a:cubicBezTo>
                  <a:lnTo>
                    <a:pt x="0" y="29261"/>
                  </a:lnTo>
                  <a:cubicBezTo>
                    <a:pt x="0" y="13101"/>
                    <a:pt x="13101" y="0"/>
                    <a:pt x="29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20F1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522633" cy="8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647328" y="5064278"/>
            <a:ext cx="17089345" cy="7148063"/>
          </a:xfrm>
          <a:custGeom>
            <a:avLst/>
            <a:gdLst/>
            <a:ahLst/>
            <a:cxnLst/>
            <a:rect l="l" t="t" r="r" b="b"/>
            <a:pathLst>
              <a:path w="17089345" h="7148063">
                <a:moveTo>
                  <a:pt x="0" y="0"/>
                </a:moveTo>
                <a:lnTo>
                  <a:pt x="17089344" y="0"/>
                </a:lnTo>
                <a:lnTo>
                  <a:pt x="17089344" y="7148063"/>
                </a:lnTo>
                <a:lnTo>
                  <a:pt x="0" y="71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1" b="-126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중앙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Hub는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저장소이며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또는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조직의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프라이빗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가능하다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4791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5370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Workflow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Freeform 5" descr="3. Docker Workflow - YouTube"/>
          <p:cNvSpPr/>
          <p:nvPr/>
        </p:nvSpPr>
        <p:spPr>
          <a:xfrm>
            <a:off x="5308499" y="4234668"/>
            <a:ext cx="17440887" cy="8972411"/>
          </a:xfrm>
          <a:custGeom>
            <a:avLst/>
            <a:gdLst/>
            <a:ahLst/>
            <a:cxnLst/>
            <a:rect l="l" t="t" r="r" b="b"/>
            <a:pathLst>
              <a:path w="17440887" h="8972411">
                <a:moveTo>
                  <a:pt x="0" y="0"/>
                </a:moveTo>
                <a:lnTo>
                  <a:pt x="17440887" y="0"/>
                </a:lnTo>
                <a:lnTo>
                  <a:pt x="17440887" y="8972411"/>
                </a:lnTo>
                <a:lnTo>
                  <a:pt x="0" y="897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5" b="-3945"/>
            </a:stretch>
          </a:blipFill>
        </p:spPr>
      </p:sp>
      <p:sp>
        <p:nvSpPr>
          <p:cNvPr id="6" name="Freeform 6" descr="What is GitHub? — Pythia Foundations"/>
          <p:cNvSpPr/>
          <p:nvPr/>
        </p:nvSpPr>
        <p:spPr>
          <a:xfrm>
            <a:off x="1634614" y="9975005"/>
            <a:ext cx="2235700" cy="1856916"/>
          </a:xfrm>
          <a:custGeom>
            <a:avLst/>
            <a:gdLst/>
            <a:ahLst/>
            <a:cxnLst/>
            <a:rect l="l" t="t" r="r" b="b"/>
            <a:pathLst>
              <a:path w="2235700" h="1856916">
                <a:moveTo>
                  <a:pt x="0" y="0"/>
                </a:moveTo>
                <a:lnTo>
                  <a:pt x="2235700" y="0"/>
                </a:lnTo>
                <a:lnTo>
                  <a:pt x="2235700" y="1856917"/>
                </a:lnTo>
                <a:lnTo>
                  <a:pt x="0" y="185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50" r="-24207"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3870314" y="10903463"/>
            <a:ext cx="1438184" cy="0"/>
          </a:xfrm>
          <a:prstGeom prst="line">
            <a:avLst/>
          </a:prstGeom>
          <a:ln w="57150" cap="rnd">
            <a:solidFill>
              <a:srgbClr val="61677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TextBox 9"/>
          <p:cNvSpPr txBox="1"/>
          <p:nvPr/>
        </p:nvSpPr>
        <p:spPr>
          <a:xfrm>
            <a:off x="11609226" y="2536055"/>
            <a:ext cx="3070548" cy="76944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 dirty="0" smtClean="0">
                <a:solidFill>
                  <a:srgbClr val="494D59"/>
                </a:solidFill>
                <a:latin typeface="NanumSquare Neo OTF Bold" panose="020B0600000101010101" charset="-127"/>
                <a:ea typeface="NanumSquare Neo OTF Bold" panose="020B0600000101010101" charset="-127"/>
                <a:cs typeface="NanumSquare Neo OTF Bold"/>
                <a:sym typeface="NanumSquare Neo OTF Bold"/>
              </a:rPr>
              <a:t>Feedback</a:t>
            </a:r>
            <a:endParaRPr lang="en-US" sz="3000" spc="-44" dirty="0">
              <a:solidFill>
                <a:srgbClr val="494D59"/>
              </a:solidFill>
              <a:latin typeface="NanumSquare Neo OTF Bold" panose="020B0600000101010101" charset="-127"/>
              <a:ea typeface="NanumSquare Neo OTF Bold" panose="020B0600000101010101" charset="-127"/>
              <a:cs typeface="NanumSquare Neo OTF Bold"/>
              <a:sym typeface="NanumSquare Neo OTF Bold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9888200" y="3355923"/>
            <a:ext cx="0" cy="82409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400800" y="3328597"/>
            <a:ext cx="0" cy="924949"/>
          </a:xfrm>
          <a:prstGeom prst="straightConnector1">
            <a:avLst/>
          </a:prstGeom>
          <a:ln w="57150">
            <a:solidFill>
              <a:srgbClr val="6167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400800" y="3345180"/>
            <a:ext cx="13487400" cy="1074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도커의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활용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사례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2946349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같은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팀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내에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협업이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App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아키텍처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고려할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호스팅된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머지않아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변경될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(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이행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OS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업그레이드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8950325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리눅스용 소프트웨어만 지원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호스트 서버에 문제 생기면 모든 컨테이너에 영향을 미침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서비스가 작은 경우, 컨테이너 하나만 장기간 걸쳐 사용할 경우 큰 장점을 느끼기 어려움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6974405"/>
            <a:ext cx="4024044" cy="107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2"/>
              </a:lnSpc>
            </a:pPr>
            <a:r>
              <a:rPr lang="en-US" sz="4676" spc="-70">
                <a:solidFill>
                  <a:srgbClr val="F20F1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하지만...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592785" y="3153801"/>
          <a:ext cx="19198431" cy="8843849"/>
        </p:xfrm>
        <a:graphic>
          <a:graphicData uri="http://schemas.openxmlformats.org/drawingml/2006/table">
            <a:tbl>
              <a:tblPr/>
              <a:tblGrid>
                <a:gridCol w="716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--name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이름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detached mode (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백그라운드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실행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모드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포트를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폴더를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터미널 입력을 위한 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내에서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사용할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환경변수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설정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64929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port forwarding (-p)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93" y="5732749"/>
            <a:ext cx="19960614" cy="5837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715" y="2640572"/>
            <a:ext cx="16890843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–p {host port}:{</a:t>
            </a:r>
            <a:r>
              <a:rPr lang="en-US" sz="3500" spc="-52" dirty="0" err="1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port} 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</a:t>
            </a:r>
            <a:r>
              <a:rPr lang="en-US" sz="3500" spc="-52" dirty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-p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14899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volume mount (-v)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715" y="2640572"/>
            <a:ext cx="21056285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–p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–v {</a:t>
            </a:r>
            <a:r>
              <a:rPr lang="en-US" sz="3500" spc="-52" dirty="0" err="1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}:{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 </a:t>
            </a:r>
            <a:r>
              <a:rPr lang="en-US" altLang="ko-KR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-p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-v /user/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codeit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:/home/dev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774737"/>
            <a:ext cx="13980237" cy="7207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173200" y="7319996"/>
            <a:ext cx="251460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/>
            <a:r>
              <a:rPr lang="en-US" sz="2800" spc="-52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NanumSquare Neo OTF Bold"/>
                <a:sym typeface="NanumSquare Neo OTF Bold"/>
              </a:rPr>
              <a:t>/home/dev</a:t>
            </a:r>
            <a:endParaRPr lang="en-US" sz="2800" spc="-52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NanumSquare Neo OTF Bold"/>
              <a:sym typeface="NanumSquare Neo OTF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200" y="10134600"/>
            <a:ext cx="2438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/user/</a:t>
            </a:r>
            <a:r>
              <a:rPr lang="en-US" altLang="ko-KR" sz="28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codeit</a:t>
            </a:r>
            <a:endParaRPr lang="ko-KR" altLang="en-US" sz="28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533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285885" y="6662900"/>
            <a:ext cx="9812230" cy="6680937"/>
          </a:xfrm>
          <a:custGeom>
            <a:avLst/>
            <a:gdLst/>
            <a:ahLst/>
            <a:cxnLst/>
            <a:rect l="l" t="t" r="r" b="b"/>
            <a:pathLst>
              <a:path w="9812230" h="6680937">
                <a:moveTo>
                  <a:pt x="0" y="0"/>
                </a:moveTo>
                <a:lnTo>
                  <a:pt x="9812230" y="0"/>
                </a:lnTo>
                <a:lnTo>
                  <a:pt x="9812230" y="6680937"/>
                </a:lnTo>
                <a:lnTo>
                  <a:pt x="0" y="668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435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도구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정보들을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YAML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파일에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한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번에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쉽게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괸리할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수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있도록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도와줌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어플리케이션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간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상호작용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혹은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의존적일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+ DB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32451" y="3193494"/>
            <a:ext cx="13240919" cy="9368001"/>
          </a:xfrm>
          <a:custGeom>
            <a:avLst/>
            <a:gdLst/>
            <a:ahLst/>
            <a:cxnLst/>
            <a:rect l="l" t="t" r="r" b="b"/>
            <a:pathLst>
              <a:path w="13240919" h="9368001">
                <a:moveTo>
                  <a:pt x="0" y="0"/>
                </a:moveTo>
                <a:lnTo>
                  <a:pt x="13240920" y="0"/>
                </a:lnTo>
                <a:lnTo>
                  <a:pt x="13240920" y="9368001"/>
                </a:lnTo>
                <a:lnTo>
                  <a:pt x="0" y="936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데이터베이스 : Redis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8185" y="9247925"/>
            <a:ext cx="10153936" cy="89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동일한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배포가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상황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86498" y="6267510"/>
            <a:ext cx="18211005" cy="6076890"/>
          </a:xfrm>
          <a:custGeom>
            <a:avLst/>
            <a:gdLst/>
            <a:ahLst/>
            <a:cxnLst/>
            <a:rect l="l" t="t" r="r" b="b"/>
            <a:pathLst>
              <a:path w="18211005" h="6076890">
                <a:moveTo>
                  <a:pt x="0" y="0"/>
                </a:moveTo>
                <a:lnTo>
                  <a:pt x="18211004" y="0"/>
                </a:lnTo>
                <a:lnTo>
                  <a:pt x="18211004" y="6076890"/>
                </a:lnTo>
                <a:lnTo>
                  <a:pt x="0" y="60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컴포즈의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프론트엔드 : ExpressJS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70905" y="4295372"/>
            <a:ext cx="16725969" cy="8419000"/>
          </a:xfrm>
          <a:custGeom>
            <a:avLst/>
            <a:gdLst/>
            <a:ahLst/>
            <a:cxnLst/>
            <a:rect l="l" t="t" r="r" b="b"/>
            <a:pathLst>
              <a:path w="16725969" h="8419000">
                <a:moveTo>
                  <a:pt x="0" y="0"/>
                </a:moveTo>
                <a:lnTo>
                  <a:pt x="16725969" y="0"/>
                </a:lnTo>
                <a:lnTo>
                  <a:pt x="16725969" y="8419000"/>
                </a:lnTo>
                <a:lnTo>
                  <a:pt x="0" y="84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t="-14028" r="-2118" b="-28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16586"/>
            <a:ext cx="5435791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49796"/>
            <a:ext cx="22946349" cy="89768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Airflow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660715" y="2690649"/>
            <a:ext cx="2294634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컨테이너화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워크로드와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서비스를 효율적으로 다루기 위한 오픈소스 기술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/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플랫폼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여러대의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서버가 하나의 컴퓨터처럼 동작되는 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’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에서 동작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로드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밸런싱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자동 복구 등의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기능을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제공하여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복잡한 분산 시스템의 운영을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단순화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효율화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1026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7467600" cy="74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쿠버네티스의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개념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347972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2054" name="Picture 6" descr="Day 33 - Working with Namespaces and Services in Kuberne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/>
          <a:stretch/>
        </p:blipFill>
        <p:spPr bwMode="auto">
          <a:xfrm>
            <a:off x="7924800" y="5638800"/>
            <a:ext cx="15499264" cy="763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8991600" y="4903751"/>
            <a:ext cx="13551861" cy="8226995"/>
          </a:xfrm>
          <a:custGeom>
            <a:avLst/>
            <a:gdLst/>
            <a:ahLst/>
            <a:cxnLst/>
            <a:rect l="l" t="t" r="r" b="b"/>
            <a:pathLst>
              <a:path w="12292359" h="7160195">
                <a:moveTo>
                  <a:pt x="0" y="0"/>
                </a:moveTo>
                <a:lnTo>
                  <a:pt x="12292358" y="0"/>
                </a:lnTo>
                <a:lnTo>
                  <a:pt x="12292358" y="7160196"/>
                </a:lnTo>
                <a:lnTo>
                  <a:pt x="0" y="716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396399"/>
            <a:ext cx="2065881" cy="20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08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405557" y="3657600"/>
            <a:ext cx="17572885" cy="8621881"/>
          </a:xfrm>
          <a:custGeom>
            <a:avLst/>
            <a:gdLst/>
            <a:ahLst/>
            <a:cxnLst/>
            <a:rect l="l" t="t" r="r" b="b"/>
            <a:pathLst>
              <a:path w="16481762" h="8240881">
                <a:moveTo>
                  <a:pt x="0" y="0"/>
                </a:moveTo>
                <a:lnTo>
                  <a:pt x="16481763" y="0"/>
                </a:lnTo>
                <a:lnTo>
                  <a:pt x="16481763" y="8240881"/>
                </a:lnTo>
                <a:lnTo>
                  <a:pt x="0" y="824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660715" y="1591282"/>
            <a:ext cx="910462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오케스트레이션 도구들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44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</a:blip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4241547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8" name="Freeform 28"/>
          <p:cNvSpPr/>
          <p:nvPr/>
        </p:nvSpPr>
        <p:spPr>
          <a:xfrm>
            <a:off x="21690130" y="6782333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1690130" y="1128143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682" y="9247925"/>
            <a:ext cx="10153936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마다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및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설치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OS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버전이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제각각이라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algn="ctr">
              <a:lnSpc>
                <a:spcPts val="7865"/>
              </a:lnSpc>
            </a:pP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배포하는데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932" spc="-58" dirty="0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시간과 </a:t>
            </a:r>
            <a:r>
              <a:rPr lang="en-US" sz="3932" spc="-58" dirty="0" err="1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공수가</a:t>
            </a:r>
            <a:r>
              <a:rPr lang="en-US" sz="3932" spc="-58" dirty="0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많이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컨테이너란?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4944397" y="4687724"/>
            <a:ext cx="14495205" cy="7854453"/>
          </a:xfrm>
          <a:custGeom>
            <a:avLst/>
            <a:gdLst/>
            <a:ahLst/>
            <a:cxnLst/>
            <a:rect l="l" t="t" r="r" b="b"/>
            <a:pathLst>
              <a:path w="14495205" h="7854453">
                <a:moveTo>
                  <a:pt x="0" y="0"/>
                </a:moveTo>
                <a:lnTo>
                  <a:pt x="14495206" y="0"/>
                </a:lnTo>
                <a:lnTo>
                  <a:pt x="14495206" y="7854453"/>
                </a:lnTo>
                <a:lnTo>
                  <a:pt x="0" y="785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71" t="-11166" r="-29297" b="-911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7718208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애플리케이션과 그 실행에 필요한 모든 것을 포함한 가볍고 독립적인 실행 환경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가상의 리눅스 서버라고 생각하면 이해가 조금 더 쉽다.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무엇인가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chemeClr val="bg1">
                  <a:lumMod val="8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chemeClr val="bg1">
                  <a:lumMod val="8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3424679" y="8305800"/>
            <a:ext cx="1718981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ko-KR" altLang="en-US" sz="4500" spc="-58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 때 빌려 쓰고 반납할 수 있는 작은 컴퓨터를 관리해주는 도구</a:t>
            </a:r>
            <a:endParaRPr lang="en-US" sz="4500" spc="-58" dirty="0">
              <a:solidFill>
                <a:srgbClr val="0070C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191000" y="9308155"/>
            <a:ext cx="11146612" cy="107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7624699" y="9318898"/>
            <a:ext cx="428674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altLang="ko-KR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-&gt;  </a:t>
            </a:r>
            <a:r>
              <a:rPr lang="ko-KR" altLang="en-US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altLang="ko-KR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!</a:t>
            </a:r>
            <a:endParaRPr lang="en-US" sz="4500" spc="-58" dirty="0">
              <a:solidFill>
                <a:srgbClr val="FF000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99851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019394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1690130" y="1125980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6"/>
                </a:lnTo>
                <a:lnTo>
                  <a:pt x="0" y="106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690130" y="4385868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663476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871932" y="360579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3051" y="9247925"/>
            <a:ext cx="10369197" cy="18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 배포에 필요한 것들이 설치된 컨테이너를 각 컴퓨터에 배포하여 손쉽게 사이트 구축!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871932" y="5280998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3871932" y="6883205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060358" y="855506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060358" y="1022692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6005077" y="4346402"/>
            <a:ext cx="12373847" cy="8634423"/>
          </a:xfrm>
          <a:custGeom>
            <a:avLst/>
            <a:gdLst/>
            <a:ahLst/>
            <a:cxnLst/>
            <a:rect l="l" t="t" r="r" b="b"/>
            <a:pathLst>
              <a:path w="12373847" h="8634423">
                <a:moveTo>
                  <a:pt x="0" y="0"/>
                </a:moveTo>
                <a:lnTo>
                  <a:pt x="12373846" y="0"/>
                </a:lnTo>
                <a:lnTo>
                  <a:pt x="12373846" y="8634423"/>
                </a:lnTo>
                <a:lnTo>
                  <a:pt x="0" y="863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82" r="-238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995</Words>
  <Application>Microsoft Office PowerPoint</Application>
  <PresentationFormat>사용자 지정</PresentationFormat>
  <Paragraphs>189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Calibri</vt:lpstr>
      <vt:lpstr>Wingdings</vt:lpstr>
      <vt:lpstr>NanumSquare Neo OTF</vt:lpstr>
      <vt:lpstr>NanumSquare Neo OTF Bold</vt:lpstr>
      <vt:lpstr>맑은 고딕</vt:lpstr>
      <vt:lpstr>Arial</vt:lpstr>
      <vt:lpstr>티머니 둥근바람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도커</dc:title>
  <dc:creator>YEIN</dc:creator>
  <cp:lastModifiedBy>YEIN</cp:lastModifiedBy>
  <cp:revision>19</cp:revision>
  <dcterms:created xsi:type="dcterms:W3CDTF">2006-08-16T00:00:00Z</dcterms:created>
  <dcterms:modified xsi:type="dcterms:W3CDTF">2024-09-03T16:48:39Z</dcterms:modified>
  <dc:identifier>DAGPMg9BBJs</dc:identifier>
</cp:coreProperties>
</file>